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241213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9" d="100"/>
          <a:sy n="39" d="100"/>
        </p:scale>
        <p:origin x="-1842" y="-114"/>
      </p:cViewPr>
      <p:guideLst>
        <p:guide orient="horz" pos="3840"/>
        <p:guide pos="3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perspective val="30"/>
    </c:view3D>
    <c:plotArea>
      <c:layout>
        <c:manualLayout>
          <c:layoutTarget val="inner"/>
          <c:xMode val="edge"/>
          <c:yMode val="edge"/>
          <c:x val="0.19525510046218719"/>
          <c:y val="3.5844721345485588E-2"/>
          <c:w val="0.80385420767716564"/>
          <c:h val="0.7334679996088056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2016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 abitanti</c:v>
                </c:pt>
              </c:strCache>
            </c:strRef>
          </c:cat>
          <c:val>
            <c:numRef>
              <c:f>Foglio1!$B$2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2050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 abitanti</c:v>
                </c:pt>
              </c:strCache>
            </c:strRef>
          </c:cat>
          <c:val>
            <c:numRef>
              <c:f>Foglio1!$C$2</c:f>
              <c:numCache>
                <c:formatCode>General</c:formatCode>
                <c:ptCount val="1"/>
                <c:pt idx="0">
                  <c:v>9.7000000000000011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2100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 abitanti</c:v>
                </c:pt>
              </c:strCache>
            </c:strRef>
          </c:cat>
          <c:val>
            <c:numRef>
              <c:f>Foglio1!$D$2</c:f>
              <c:numCache>
                <c:formatCode>General</c:formatCode>
                <c:ptCount val="1"/>
                <c:pt idx="0">
                  <c:v>11.2</c:v>
                </c:pt>
              </c:numCache>
            </c:numRef>
          </c:val>
        </c:ser>
        <c:shape val="cylinder"/>
        <c:axId val="69940736"/>
        <c:axId val="69935488"/>
        <c:axId val="0"/>
      </c:bar3DChart>
      <c:catAx>
        <c:axId val="69940736"/>
        <c:scaling>
          <c:orientation val="minMax"/>
        </c:scaling>
        <c:axPos val="b"/>
        <c:tickLblPos val="nextTo"/>
        <c:crossAx val="69935488"/>
        <c:crosses val="autoZero"/>
        <c:auto val="1"/>
        <c:lblAlgn val="ctr"/>
        <c:lblOffset val="100"/>
      </c:catAx>
      <c:valAx>
        <c:axId val="69935488"/>
        <c:scaling>
          <c:orientation val="minMax"/>
        </c:scaling>
        <c:axPos val="l"/>
        <c:majorGridlines/>
        <c:numFmt formatCode="General" sourceLinked="1"/>
        <c:tickLblPos val="nextTo"/>
        <c:crossAx val="699407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it-IT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" y="-15051"/>
            <a:ext cx="12241213" cy="12207052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3152" y="4274730"/>
            <a:ext cx="7798289" cy="2926759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3152" y="7201485"/>
            <a:ext cx="7798289" cy="1950043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070" y="1083734"/>
            <a:ext cx="8631370" cy="6050844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070" y="7947378"/>
            <a:ext cx="8631370" cy="2792821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095" y="1083733"/>
            <a:ext cx="8126805" cy="5373511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54" y="6457247"/>
            <a:ext cx="7253687" cy="677333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070" y="7947378"/>
            <a:ext cx="8631370" cy="2792821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4059" y="1405116"/>
            <a:ext cx="612060" cy="10396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928909" y="5131655"/>
            <a:ext cx="612060" cy="10396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070" y="3434648"/>
            <a:ext cx="8631370" cy="4614151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070" y="8048799"/>
            <a:ext cx="8631370" cy="269140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095" y="1083733"/>
            <a:ext cx="8126805" cy="5373511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0067" y="7134578"/>
            <a:ext cx="8631370" cy="914219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070" y="8048799"/>
            <a:ext cx="8631370" cy="269140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4059" y="1405116"/>
            <a:ext cx="612060" cy="10396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28909" y="5131655"/>
            <a:ext cx="612060" cy="10396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569" y="1083733"/>
            <a:ext cx="8622869" cy="5373511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0067" y="7134578"/>
            <a:ext cx="8631370" cy="914219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070" y="8048799"/>
            <a:ext cx="8631370" cy="269140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9835" y="1083733"/>
            <a:ext cx="1310010" cy="9335913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070" y="1083734"/>
            <a:ext cx="7088648" cy="9335911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070" y="4801545"/>
            <a:ext cx="8631370" cy="3247255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070" y="8048796"/>
            <a:ext cx="8631370" cy="15296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069" y="3841047"/>
            <a:ext cx="4200924" cy="689915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0517" y="3841048"/>
            <a:ext cx="4200923" cy="689915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8476" y="3841747"/>
            <a:ext cx="4202518" cy="1024466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8476" y="4866214"/>
            <a:ext cx="4202518" cy="5873986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8925" y="3841747"/>
            <a:ext cx="4202512" cy="1024466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8925" y="4866214"/>
            <a:ext cx="4202512" cy="5873986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067" y="1083733"/>
            <a:ext cx="8631370" cy="234808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069" y="2664185"/>
            <a:ext cx="3870087" cy="2272828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9678" y="915423"/>
            <a:ext cx="4531761" cy="982477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069" y="4937012"/>
            <a:ext cx="3870087" cy="459457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071" y="8534400"/>
            <a:ext cx="8631367" cy="100753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067" y="1083733"/>
            <a:ext cx="8631370" cy="683683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071" y="9541937"/>
            <a:ext cx="8631367" cy="119826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" y="-15051"/>
            <a:ext cx="12241213" cy="12207052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067" y="1083733"/>
            <a:ext cx="8631370" cy="234808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067" y="3841048"/>
            <a:ext cx="8631370" cy="6899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4216" y="10740203"/>
            <a:ext cx="91562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069" y="10740203"/>
            <a:ext cx="6323033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25340" y="10740203"/>
            <a:ext cx="686098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41213" cy="1219200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420130" y="9785737"/>
            <a:ext cx="4003590" cy="206210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solidFill>
                  <a:schemeClr val="bg1"/>
                </a:solidFill>
              </a:rPr>
              <a:t>AMBROSI </a:t>
            </a:r>
            <a:r>
              <a:rPr lang="it-IT" sz="3200" dirty="0" err="1" smtClean="0">
                <a:solidFill>
                  <a:schemeClr val="bg1"/>
                </a:solidFill>
              </a:rPr>
              <a:t>Alissa</a:t>
            </a:r>
            <a:r>
              <a:rPr lang="it-IT" sz="3200" dirty="0" smtClean="0">
                <a:solidFill>
                  <a:schemeClr val="bg1"/>
                </a:solidFill>
              </a:rPr>
              <a:t>, </a:t>
            </a:r>
          </a:p>
          <a:p>
            <a:pPr algn="ctr"/>
            <a:r>
              <a:rPr lang="it-IT" sz="3200" dirty="0" smtClean="0">
                <a:solidFill>
                  <a:schemeClr val="bg1"/>
                </a:solidFill>
              </a:rPr>
              <a:t>BALI Denis, </a:t>
            </a:r>
          </a:p>
          <a:p>
            <a:pPr algn="ctr"/>
            <a:r>
              <a:rPr lang="it-IT" sz="3200" dirty="0" smtClean="0">
                <a:solidFill>
                  <a:schemeClr val="bg1"/>
                </a:solidFill>
              </a:rPr>
              <a:t>CELANI Ilaria, </a:t>
            </a:r>
          </a:p>
          <a:p>
            <a:pPr algn="ctr"/>
            <a:r>
              <a:rPr lang="it-IT" sz="3200" dirty="0" smtClean="0">
                <a:solidFill>
                  <a:schemeClr val="bg1"/>
                </a:solidFill>
              </a:rPr>
              <a:t>MAGGI Leonardo</a:t>
            </a:r>
            <a:endParaRPr lang="it-IT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2469341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DA DOVE E’ NATA L’IDEA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04783" y="2704226"/>
            <a:ext cx="5192259" cy="3770714"/>
          </a:xfrm>
        </p:spPr>
        <p:txBody>
          <a:bodyPr>
            <a:noAutofit/>
          </a:bodyPr>
          <a:lstStyle/>
          <a:p>
            <a:pPr algn="just"/>
            <a:r>
              <a:rPr lang="it-IT" sz="2400" dirty="0"/>
              <a:t>Si prevede che entro il 2020 la popolazione globale raggiungerà gli 8 miliardi abitanti e entro il 2050 i 9 miliardi di abitanti (fonte: Nazioni Unite). </a:t>
            </a:r>
            <a:endParaRPr lang="it-IT" sz="2400" dirty="0" smtClean="0"/>
          </a:p>
          <a:p>
            <a:pPr algn="just"/>
            <a:r>
              <a:rPr lang="it-IT" sz="2400" dirty="0" smtClean="0"/>
              <a:t>La </a:t>
            </a:r>
            <a:r>
              <a:rPr lang="it-IT" sz="2400" dirty="0"/>
              <a:t>popolazione mondiale cresce di 80 milioni di persone ogni anno: ciò significa che la domanda di cibo aumenta in modo veloce e continuo</a:t>
            </a:r>
            <a:r>
              <a:rPr lang="it-IT" sz="2400" dirty="0" smtClean="0"/>
              <a:t>.</a:t>
            </a:r>
          </a:p>
          <a:p>
            <a:pPr algn="just"/>
            <a:r>
              <a:rPr lang="it-IT" sz="2400" dirty="0" smtClean="0"/>
              <a:t>Urbanizzazione</a:t>
            </a:r>
            <a:r>
              <a:rPr lang="it-IT" sz="2400" dirty="0"/>
              <a:t>, cambiamenti climatici e la sempre più preoccupante scarsità d’acqua portano alla perdita di 5 milioni di ettari di terreno coltivabile ogni anno. </a:t>
            </a:r>
            <a:endParaRPr lang="it-IT" sz="2400" dirty="0" smtClean="0"/>
          </a:p>
          <a:p>
            <a:pPr algn="just"/>
            <a:r>
              <a:rPr lang="it-IT" sz="2400" dirty="0" smtClean="0"/>
              <a:t>E</a:t>
            </a:r>
            <a:r>
              <a:rPr lang="it-IT" sz="2400" dirty="0"/>
              <a:t>’ quindi necessario ripensare l’agricoltura a fronte di questi cambiamenti.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graphicFrame>
        <p:nvGraphicFramePr>
          <p:cNvPr id="4" name="Grafico 3"/>
          <p:cNvGraphicFramePr/>
          <p:nvPr/>
        </p:nvGraphicFramePr>
        <p:xfrm>
          <a:off x="5173055" y="2484846"/>
          <a:ext cx="6296432" cy="9707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6528963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61" y="1711569"/>
            <a:ext cx="6194037" cy="4900246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0352" y="825826"/>
            <a:ext cx="8631370" cy="2348089"/>
          </a:xfrm>
        </p:spPr>
        <p:txBody>
          <a:bodyPr/>
          <a:lstStyle/>
          <a:p>
            <a:r>
              <a:rPr lang="it-IT" dirty="0" smtClean="0"/>
              <a:t>COS’È L’ ORTOCUBO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58905" y="6739176"/>
            <a:ext cx="8631370" cy="5162996"/>
          </a:xfrm>
        </p:spPr>
        <p:txBody>
          <a:bodyPr>
            <a:normAutofit lnSpcReduction="10000"/>
          </a:bodyPr>
          <a:lstStyle/>
          <a:p>
            <a:pPr algn="just"/>
            <a:r>
              <a:rPr lang="it-IT" sz="2400" dirty="0">
                <a:solidFill>
                  <a:schemeClr val="tx1"/>
                </a:solidFill>
              </a:rPr>
              <a:t> </a:t>
            </a:r>
            <a:r>
              <a:rPr lang="it-IT" sz="2400" b="1" dirty="0" err="1"/>
              <a:t>Ortocubo</a:t>
            </a:r>
            <a:r>
              <a:rPr lang="it-IT" sz="2400" b="1" dirty="0"/>
              <a:t> </a:t>
            </a:r>
            <a:r>
              <a:rPr lang="it-IT" sz="2400" b="1" dirty="0" err="1"/>
              <a:t>Grow</a:t>
            </a:r>
            <a:r>
              <a:rPr lang="it-IT" sz="2400" b="1" dirty="0"/>
              <a:t> Box</a:t>
            </a:r>
            <a:r>
              <a:rPr lang="it-IT" sz="2400" dirty="0"/>
              <a:t>, un nuovo prototipo di serra informatizzata e componibile per la coltura senza terra con radici sospese. La nostra serra </a:t>
            </a:r>
            <a:r>
              <a:rPr lang="it-IT" sz="2400" dirty="0" err="1"/>
              <a:t>è</a:t>
            </a:r>
            <a:r>
              <a:rPr lang="it-IT" sz="2400" b="1" dirty="0" err="1"/>
              <a:t>modulare</a:t>
            </a:r>
            <a:r>
              <a:rPr lang="it-IT" sz="2400" b="1" dirty="0"/>
              <a:t> e scalabile</a:t>
            </a:r>
            <a:r>
              <a:rPr lang="it-IT" sz="2400" dirty="0" smtClean="0"/>
              <a:t>.</a:t>
            </a:r>
          </a:p>
          <a:p>
            <a:pPr algn="just"/>
            <a:r>
              <a:rPr lang="it-IT" sz="2400" dirty="0" smtClean="0"/>
              <a:t>Ciascun </a:t>
            </a:r>
            <a:r>
              <a:rPr lang="it-IT" sz="2400" dirty="0"/>
              <a:t>modulo è indipendente dagli altri, ma più moduli possono essere facilmente collegati fra di loro, condividendo le vie dei nutrimenti e dell’alimentazione elettrica, formando un cluster di coltivazione intensiva. </a:t>
            </a:r>
            <a:endParaRPr lang="it-IT" sz="2400" dirty="0" smtClean="0"/>
          </a:p>
          <a:p>
            <a:pPr algn="just"/>
            <a:r>
              <a:rPr lang="it-IT" sz="2400" dirty="0" smtClean="0"/>
              <a:t>La </a:t>
            </a:r>
            <a:r>
              <a:rPr lang="it-IT" sz="2400" dirty="0"/>
              <a:t>modularità e la semplice installazione del nostro modulo, ottenute grazie alla forma innovativa del modulo, rendono possibile disporre molteplici moduli in immobili preesistenti o in nuove costruzioni senza bisogno di sopralluoghi o interventi di ristrutturazione, ottimizzando lo spazio disponibile e facilitando la </a:t>
            </a:r>
            <a:r>
              <a:rPr lang="it-IT" sz="2400" dirty="0" smtClean="0"/>
              <a:t>costruzione </a:t>
            </a:r>
            <a:r>
              <a:rPr lang="it-IT" sz="2400" dirty="0"/>
              <a:t>di una </a:t>
            </a:r>
            <a:r>
              <a:rPr lang="it-IT" sz="2400" b="1" dirty="0"/>
              <a:t>Vertical Farm</a:t>
            </a:r>
            <a:r>
              <a:rPr lang="it-IT" b="1" dirty="0"/>
              <a:t>.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961451446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71" y="703386"/>
            <a:ext cx="5704596" cy="4115579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COME FUNZIONA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08217" y="5173365"/>
            <a:ext cx="10070311" cy="6219565"/>
          </a:xfrm>
        </p:spPr>
        <p:txBody>
          <a:bodyPr>
            <a:normAutofit/>
          </a:bodyPr>
          <a:lstStyle/>
          <a:p>
            <a:pPr algn="just"/>
            <a:r>
              <a:rPr lang="it-IT" sz="2400" dirty="0"/>
              <a:t>Il metodo da noi utilizzato è lo sviluppo in serra di piante senza l'utilizzo di terra. Le piante, infatti, sono sostenute artificialmente e la loro alimentazione è garantita da sistemi di nebulizzazione di </a:t>
            </a:r>
            <a:r>
              <a:rPr lang="it-IT" sz="2400" dirty="0" smtClean="0"/>
              <a:t>acqua, </a:t>
            </a:r>
            <a:r>
              <a:rPr lang="it-IT" sz="2400" dirty="0"/>
              <a:t>arricchita da fertilizzanti minerali, che agiscono direttamente sulle radici della pianta</a:t>
            </a:r>
            <a:r>
              <a:rPr lang="it-IT" sz="2400" dirty="0" smtClean="0"/>
              <a:t>.</a:t>
            </a:r>
            <a:r>
              <a:rPr lang="it-IT" sz="2400" dirty="0"/>
              <a:t> </a:t>
            </a:r>
            <a:endParaRPr lang="it-IT" sz="2400" dirty="0"/>
          </a:p>
          <a:p>
            <a:pPr algn="just"/>
            <a:r>
              <a:rPr lang="it-IT" sz="2400" dirty="0" smtClean="0"/>
              <a:t>Le </a:t>
            </a:r>
            <a:r>
              <a:rPr lang="it-IT" sz="2400" dirty="0"/>
              <a:t>serre </a:t>
            </a:r>
            <a:r>
              <a:rPr lang="it-IT" sz="2400" dirty="0"/>
              <a:t>garantiscono</a:t>
            </a:r>
            <a:r>
              <a:rPr lang="it-IT" sz="2400" dirty="0"/>
              <a:t> vantaggi rilevanti se confrontate all'agricoltura tradizionale e alla normale coltivazione in serra in termini di qualità del cibo, produttività e </a:t>
            </a:r>
            <a:r>
              <a:rPr lang="it-IT" sz="2400" dirty="0" smtClean="0"/>
              <a:t>risparmio.</a:t>
            </a:r>
            <a:endParaRPr lang="it-IT" sz="2400" dirty="0"/>
          </a:p>
          <a:p>
            <a:pPr algn="just"/>
            <a:r>
              <a:rPr lang="it-IT" sz="2400" dirty="0" smtClean="0"/>
              <a:t>Infatti </a:t>
            </a:r>
            <a:r>
              <a:rPr lang="it-IT" sz="2400" dirty="0"/>
              <a:t>il prodotto è 100% biologico, ma si riduce di almeno il 90% l'utilizzo di pesticidi e dei fertilizzanti, la resa è nettamente superiore rispetto all'agricoltura tradizionale e garantisce inoltre una totale e certa predicibilità di resa e qualità. Infine, cosa molto importante per il consumatore, è un risparmio notevole di acqua (fino al 90% in meno rispetto all’agricoltura tradizionale), di energia e di forza lavoro</a:t>
            </a:r>
            <a:r>
              <a:rPr lang="it-IT" sz="2400" dirty="0" smtClean="0"/>
              <a:t>.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27415844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faccettatur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</TotalTime>
  <Words>166</Words>
  <Application>Microsoft Office PowerPoint</Application>
  <PresentationFormat>Personalizzato</PresentationFormat>
  <Paragraphs>17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Sfaccettatura</vt:lpstr>
      <vt:lpstr>Diapositiva 1</vt:lpstr>
      <vt:lpstr>DA DOVE E’ NATA L’IDEA</vt:lpstr>
      <vt:lpstr>COS’È L’ ORTOCUBO </vt:lpstr>
      <vt:lpstr>COME FUNZIONA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ORTOCUBO</dc:title>
  <dc:creator>kevin minerva</dc:creator>
  <cp:lastModifiedBy>Bene</cp:lastModifiedBy>
  <cp:revision>8</cp:revision>
  <dcterms:created xsi:type="dcterms:W3CDTF">2016-05-22T18:30:42Z</dcterms:created>
  <dcterms:modified xsi:type="dcterms:W3CDTF">2016-06-09T20:23:27Z</dcterms:modified>
</cp:coreProperties>
</file>