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33" autoAdjust="0"/>
    <p:restoredTop sz="94660"/>
  </p:normalViewPr>
  <p:slideViewPr>
    <p:cSldViewPr>
      <p:cViewPr>
        <p:scale>
          <a:sx n="75" d="100"/>
          <a:sy n="75" d="100"/>
        </p:scale>
        <p:origin x="-197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938C5F-EC0D-4C2E-9670-88C33372E5E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188753A-A9A6-4806-8DB6-B0665DFE957B}">
      <dgm:prSet phldrT="[Testo]" phldr="1"/>
      <dgm:spPr/>
      <dgm:t>
        <a:bodyPr/>
        <a:lstStyle/>
        <a:p>
          <a:endParaRPr lang="it-IT" dirty="0"/>
        </a:p>
      </dgm:t>
    </dgm:pt>
    <dgm:pt modelId="{DAA09447-DBC9-4BD5-932F-D0146047B42D}" type="parTrans" cxnId="{95B8709E-AA92-4455-8CB0-FC87FD3E4853}">
      <dgm:prSet/>
      <dgm:spPr/>
      <dgm:t>
        <a:bodyPr/>
        <a:lstStyle/>
        <a:p>
          <a:endParaRPr lang="it-IT"/>
        </a:p>
      </dgm:t>
    </dgm:pt>
    <dgm:pt modelId="{3D610607-DD7C-41C6-9120-3794C199CC58}" type="sibTrans" cxnId="{95B8709E-AA92-4455-8CB0-FC87FD3E4853}">
      <dgm:prSet/>
      <dgm:spPr/>
      <dgm:t>
        <a:bodyPr/>
        <a:lstStyle/>
        <a:p>
          <a:endParaRPr lang="it-IT"/>
        </a:p>
      </dgm:t>
    </dgm:pt>
    <dgm:pt modelId="{19E72AC5-2015-4C98-B96A-FBD5F94F749C}">
      <dgm:prSet phldrT="[Testo]" custT="1"/>
      <dgm:spPr/>
      <dgm:t>
        <a:bodyPr/>
        <a:lstStyle/>
        <a:p>
          <a:r>
            <a:rPr lang="it-IT" sz="1200" b="1" cap="all" dirty="0" smtClean="0">
              <a:solidFill>
                <a:schemeClr val="tx1"/>
              </a:solidFill>
            </a:rPr>
            <a:t>CHILOMETRO (QUASI) ZERO. </a:t>
          </a:r>
          <a:r>
            <a:rPr lang="it-IT" sz="1200" dirty="0" smtClean="0">
              <a:solidFill>
                <a:schemeClr val="tx1"/>
              </a:solidFill>
            </a:rPr>
            <a:t>L'azienda agricola promette di fornire i suoi prodotti «dal campo alla tavola in meno di quattro ore», specificando che l'impatto sull'ambiente sarà minimo anche in fase di distribuzione. Erbe e verdure non viaggeranno infatti oltre l'autostrada britannica che circonda Londra (la </a:t>
          </a:r>
          <a:r>
            <a:rPr lang="it-IT" sz="1200" i="1" dirty="0" err="1" smtClean="0">
              <a:solidFill>
                <a:schemeClr val="tx1"/>
              </a:solidFill>
            </a:rPr>
            <a:t>Motorway</a:t>
          </a:r>
          <a:r>
            <a:rPr lang="it-IT" sz="1200" i="1" dirty="0" smtClean="0">
              <a:solidFill>
                <a:schemeClr val="tx1"/>
              </a:solidFill>
            </a:rPr>
            <a:t> M25</a:t>
          </a:r>
          <a:r>
            <a:rPr lang="it-IT" sz="1200" dirty="0" smtClean="0">
              <a:solidFill>
                <a:schemeClr val="tx1"/>
              </a:solidFill>
            </a:rPr>
            <a:t>, nota anche </a:t>
          </a:r>
          <a:r>
            <a:rPr lang="it-IT" sz="1200" dirty="0" err="1" smtClean="0">
              <a:solidFill>
                <a:schemeClr val="tx1"/>
              </a:solidFill>
            </a:rPr>
            <a:t>come</a:t>
          </a:r>
          <a:r>
            <a:rPr lang="it-IT" sz="1200" i="1" dirty="0" err="1" smtClean="0">
              <a:solidFill>
                <a:schemeClr val="tx1"/>
              </a:solidFill>
            </a:rPr>
            <a:t>London</a:t>
          </a:r>
          <a:r>
            <a:rPr lang="it-IT" sz="1200" i="1" dirty="0" smtClean="0">
              <a:solidFill>
                <a:schemeClr val="tx1"/>
              </a:solidFill>
            </a:rPr>
            <a:t> </a:t>
          </a:r>
          <a:r>
            <a:rPr lang="it-IT" sz="1200" i="1" dirty="0" err="1" smtClean="0">
              <a:solidFill>
                <a:schemeClr val="tx1"/>
              </a:solidFill>
            </a:rPr>
            <a:t>orbital</a:t>
          </a:r>
          <a:r>
            <a:rPr lang="it-IT" sz="1200" dirty="0" smtClean="0">
              <a:solidFill>
                <a:schemeClr val="tx1"/>
              </a:solidFill>
            </a:rPr>
            <a:t>) e, in generale, si cercherà di limitare al minimo il trasporto su gomma dando la priorità a ristoranti </a:t>
          </a:r>
          <a:r>
            <a:rPr lang="it-IT" sz="1400" dirty="0" smtClean="0">
              <a:solidFill>
                <a:schemeClr val="tx1"/>
              </a:solidFill>
            </a:rPr>
            <a:t>e rivenditori </a:t>
          </a:r>
          <a:r>
            <a:rPr lang="it-IT" sz="1600" dirty="0" smtClean="0">
              <a:solidFill>
                <a:schemeClr val="tx1"/>
              </a:solidFill>
            </a:rPr>
            <a:t>locali.</a:t>
          </a:r>
          <a:endParaRPr lang="it-IT" sz="1600" dirty="0">
            <a:solidFill>
              <a:schemeClr val="tx1"/>
            </a:solidFill>
          </a:endParaRPr>
        </a:p>
      </dgm:t>
    </dgm:pt>
    <dgm:pt modelId="{224A8F9F-5DB9-4A39-996D-1C6AA7D974F1}" type="parTrans" cxnId="{4A2BD097-646D-4475-B3E5-703ACA6F0D91}">
      <dgm:prSet/>
      <dgm:spPr/>
      <dgm:t>
        <a:bodyPr/>
        <a:lstStyle/>
        <a:p>
          <a:endParaRPr lang="it-IT"/>
        </a:p>
      </dgm:t>
    </dgm:pt>
    <dgm:pt modelId="{EEAF89F9-3D3D-49FE-80A2-968AEF354F8D}" type="sibTrans" cxnId="{4A2BD097-646D-4475-B3E5-703ACA6F0D91}">
      <dgm:prSet/>
      <dgm:spPr/>
      <dgm:t>
        <a:bodyPr/>
        <a:lstStyle/>
        <a:p>
          <a:endParaRPr lang="it-IT"/>
        </a:p>
      </dgm:t>
    </dgm:pt>
    <dgm:pt modelId="{A270B875-B6C6-4321-9F30-8E34AF77ADA3}">
      <dgm:prSet phldrT="[Testo]" custT="1"/>
      <dgm:spPr/>
      <dgm:t>
        <a:bodyPr/>
        <a:lstStyle/>
        <a:p>
          <a:r>
            <a:rPr lang="it-IT" sz="1400" b="1" cap="all" dirty="0" smtClean="0">
              <a:solidFill>
                <a:schemeClr val="tx1"/>
              </a:solidFill>
            </a:rPr>
            <a:t>ECOSOSTENIBILITÀ.</a:t>
          </a:r>
          <a:r>
            <a:rPr lang="it-IT" sz="1400" dirty="0" smtClean="0">
              <a:solidFill>
                <a:schemeClr val="tx1"/>
              </a:solidFill>
            </a:rPr>
            <a:t> L'allestimento della serra ha richiesto diciotto mesi di studi e svariati interventi di perfezionamento. Il processo di produzione è svincolato dall'impiego di pesticidi ed è stato concepito in modo da richiedere il minor dispendio energetico possibile. </a:t>
          </a:r>
          <a:r>
            <a:rPr lang="it-IT" sz="1400" i="1" dirty="0" smtClean="0">
              <a:solidFill>
                <a:schemeClr val="tx1"/>
              </a:solidFill>
            </a:rPr>
            <a:t>La fabbrica di lattuga hi-tech in Giappone</a:t>
          </a:r>
          <a:endParaRPr lang="it-IT" sz="1400" dirty="0">
            <a:solidFill>
              <a:schemeClr val="tx1"/>
            </a:solidFill>
          </a:endParaRPr>
        </a:p>
      </dgm:t>
    </dgm:pt>
    <dgm:pt modelId="{557979FE-27E6-4C2B-9F01-3967E286E8BF}" type="parTrans" cxnId="{4FD87E16-27A8-467B-8F50-76B214F73428}">
      <dgm:prSet/>
      <dgm:spPr/>
      <dgm:t>
        <a:bodyPr/>
        <a:lstStyle/>
        <a:p>
          <a:endParaRPr lang="it-IT"/>
        </a:p>
      </dgm:t>
    </dgm:pt>
    <dgm:pt modelId="{0663D9A3-24AC-484B-9904-C60EA3D4B413}" type="sibTrans" cxnId="{4FD87E16-27A8-467B-8F50-76B214F73428}">
      <dgm:prSet/>
      <dgm:spPr/>
      <dgm:t>
        <a:bodyPr/>
        <a:lstStyle/>
        <a:p>
          <a:endParaRPr lang="it-IT"/>
        </a:p>
      </dgm:t>
    </dgm:pt>
    <dgm:pt modelId="{BCBA2373-A907-4241-A288-868852DA3276}">
      <dgm:prSet phldrT="[Testo]" custT="1"/>
      <dgm:spPr/>
      <dgm:t>
        <a:bodyPr/>
        <a:lstStyle/>
        <a:p>
          <a:endParaRPr lang="it-IT" sz="1400" b="1" cap="all" dirty="0" smtClean="0"/>
        </a:p>
        <a:p>
          <a:endParaRPr lang="it-IT" sz="1400" b="1" cap="all" dirty="0" smtClean="0"/>
        </a:p>
        <a:p>
          <a:r>
            <a:rPr lang="it-IT" sz="1400" b="1" cap="all" dirty="0" smtClean="0">
              <a:solidFill>
                <a:schemeClr val="tx1"/>
              </a:solidFill>
            </a:rPr>
            <a:t>SUOLO E SOLE ARTIFICIALI.</a:t>
          </a:r>
          <a:r>
            <a:rPr lang="it-IT" sz="1400" dirty="0" smtClean="0">
              <a:solidFill>
                <a:schemeClr val="tx1"/>
              </a:solidFill>
            </a:rPr>
            <a:t> La fabbrica utilizza un sistema idroponico (una tecnica in cui la terra è sostituita con un substrato inerte) e un complesso di luci LED per coltivare una gamma di vegetali che include sedano, rucola, prezzemolo, radicchio e piante di senape.</a:t>
          </a:r>
          <a:endParaRPr lang="it-IT" sz="1400" dirty="0">
            <a:solidFill>
              <a:schemeClr val="tx1"/>
            </a:solidFill>
          </a:endParaRPr>
        </a:p>
      </dgm:t>
    </dgm:pt>
    <dgm:pt modelId="{11662300-F615-445E-BC50-CAAEF24BB4D0}" type="parTrans" cxnId="{062D4F1B-8483-4810-9F87-E46941692000}">
      <dgm:prSet/>
      <dgm:spPr/>
      <dgm:t>
        <a:bodyPr/>
        <a:lstStyle/>
        <a:p>
          <a:endParaRPr lang="it-IT"/>
        </a:p>
      </dgm:t>
    </dgm:pt>
    <dgm:pt modelId="{B9C4D898-709F-4E93-8F9C-724D184397D4}" type="sibTrans" cxnId="{062D4F1B-8483-4810-9F87-E46941692000}">
      <dgm:prSet/>
      <dgm:spPr/>
      <dgm:t>
        <a:bodyPr/>
        <a:lstStyle/>
        <a:p>
          <a:endParaRPr lang="it-IT"/>
        </a:p>
      </dgm:t>
    </dgm:pt>
    <dgm:pt modelId="{F8B73AA9-3EFA-40CF-9652-3B454663F7FF}">
      <dgm:prSet phldrT="[Testo]" custT="1"/>
      <dgm:spPr/>
      <dgm:t>
        <a:bodyPr/>
        <a:lstStyle/>
        <a:p>
          <a:endParaRPr lang="it-IT" sz="1500" b="1" cap="all" dirty="0" smtClean="0"/>
        </a:p>
        <a:p>
          <a:r>
            <a:rPr lang="it-IT" sz="1400" b="1" cap="all" dirty="0" smtClean="0">
              <a:solidFill>
                <a:schemeClr val="tx1"/>
              </a:solidFill>
            </a:rPr>
            <a:t>TAGLIO AGLI SPRECHI.</a:t>
          </a:r>
          <a:r>
            <a:rPr lang="it-IT" sz="1400" dirty="0" smtClean="0">
              <a:solidFill>
                <a:schemeClr val="tx1"/>
              </a:solidFill>
            </a:rPr>
            <a:t> Nella coltura idroponica la pianta viene irrigata con una soluzione nutritiva composta da acqua e sali minerali che, non filtrando nel suolo, rientra in un circuito chiuso per un successivo riutilizzo. In questo modo, spiegano gli ideatori del progetto, il raccolto cresce con il 70% di acqua in meno rispetto ai quantitativi richiesti da un tradizionale campo all'aperto</a:t>
          </a:r>
          <a:endParaRPr lang="it-IT" sz="1400" dirty="0">
            <a:solidFill>
              <a:schemeClr val="tx1"/>
            </a:solidFill>
          </a:endParaRPr>
        </a:p>
      </dgm:t>
    </dgm:pt>
    <dgm:pt modelId="{FDFB50E8-98DE-4B18-9A97-32E8CF27794A}" type="parTrans" cxnId="{8032057E-3C6F-467C-99D0-C34D73F05F33}">
      <dgm:prSet/>
      <dgm:spPr/>
      <dgm:t>
        <a:bodyPr/>
        <a:lstStyle/>
        <a:p>
          <a:endParaRPr lang="it-IT"/>
        </a:p>
      </dgm:t>
    </dgm:pt>
    <dgm:pt modelId="{883F9741-BEE1-4756-9D01-72360593DD83}" type="sibTrans" cxnId="{8032057E-3C6F-467C-99D0-C34D73F05F33}">
      <dgm:prSet/>
      <dgm:spPr/>
      <dgm:t>
        <a:bodyPr/>
        <a:lstStyle/>
        <a:p>
          <a:endParaRPr lang="it-IT"/>
        </a:p>
      </dgm:t>
    </dgm:pt>
    <dgm:pt modelId="{34DA25A2-0BB3-4374-A739-F9C84201DCF9}" type="pres">
      <dgm:prSet presAssocID="{F9938C5F-EC0D-4C2E-9670-88C33372E5E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5D2A0BA-4020-4919-81B0-2C283222E5FA}" type="pres">
      <dgm:prSet presAssocID="{F9938C5F-EC0D-4C2E-9670-88C33372E5E7}" presName="matrix" presStyleCnt="0"/>
      <dgm:spPr/>
    </dgm:pt>
    <dgm:pt modelId="{0DD93AA5-73E8-4521-BC08-858719E5704F}" type="pres">
      <dgm:prSet presAssocID="{F9938C5F-EC0D-4C2E-9670-88C33372E5E7}" presName="tile1" presStyleLbl="node1" presStyleIdx="0" presStyleCnt="4" custScaleY="90801" custLinFactNeighborX="-2278" custLinFactNeighborY="-4799"/>
      <dgm:spPr/>
      <dgm:t>
        <a:bodyPr/>
        <a:lstStyle/>
        <a:p>
          <a:endParaRPr lang="it-IT"/>
        </a:p>
      </dgm:t>
    </dgm:pt>
    <dgm:pt modelId="{514AC3EE-A743-40DD-8958-AE93383BAD3C}" type="pres">
      <dgm:prSet presAssocID="{F9938C5F-EC0D-4C2E-9670-88C33372E5E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C79E303-C4D7-4F15-A97C-30AB964BDE28}" type="pres">
      <dgm:prSet presAssocID="{F9938C5F-EC0D-4C2E-9670-88C33372E5E7}" presName="tile2" presStyleLbl="node1" presStyleIdx="1" presStyleCnt="4" custLinFactNeighborY="4166"/>
      <dgm:spPr/>
      <dgm:t>
        <a:bodyPr/>
        <a:lstStyle/>
        <a:p>
          <a:endParaRPr lang="it-IT"/>
        </a:p>
      </dgm:t>
    </dgm:pt>
    <dgm:pt modelId="{02A7CF92-0288-4074-99CC-65B2D169B618}" type="pres">
      <dgm:prSet presAssocID="{F9938C5F-EC0D-4C2E-9670-88C33372E5E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7E4D1A3-0CF0-411E-839C-5368CD3575C8}" type="pres">
      <dgm:prSet presAssocID="{F9938C5F-EC0D-4C2E-9670-88C33372E5E7}" presName="tile3" presStyleLbl="node1" presStyleIdx="2" presStyleCnt="4" custScaleY="116666" custLinFactNeighborY="-4166"/>
      <dgm:spPr/>
      <dgm:t>
        <a:bodyPr/>
        <a:lstStyle/>
        <a:p>
          <a:endParaRPr lang="it-IT"/>
        </a:p>
      </dgm:t>
    </dgm:pt>
    <dgm:pt modelId="{928B5640-7639-49DF-90B1-4809DD56F0BB}" type="pres">
      <dgm:prSet presAssocID="{F9938C5F-EC0D-4C2E-9670-88C33372E5E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AAF1209-E1AA-4DE4-9F61-220D891172AE}" type="pres">
      <dgm:prSet presAssocID="{F9938C5F-EC0D-4C2E-9670-88C33372E5E7}" presName="tile4" presStyleLbl="node1" presStyleIdx="3" presStyleCnt="4" custLinFactNeighborY="4167"/>
      <dgm:spPr/>
      <dgm:t>
        <a:bodyPr/>
        <a:lstStyle/>
        <a:p>
          <a:endParaRPr lang="it-IT"/>
        </a:p>
      </dgm:t>
    </dgm:pt>
    <dgm:pt modelId="{65C01744-43F5-4F82-9A42-F63ADB2E0FF2}" type="pres">
      <dgm:prSet presAssocID="{F9938C5F-EC0D-4C2E-9670-88C33372E5E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22F018-4AE2-472B-B666-5DC455692892}" type="pres">
      <dgm:prSet presAssocID="{F9938C5F-EC0D-4C2E-9670-88C33372E5E7}" presName="centerTile" presStyleLbl="fgShp" presStyleIdx="0" presStyleCnt="1" custScaleX="119461" custScaleY="105344">
        <dgm:presLayoutVars>
          <dgm:chMax val="0"/>
          <dgm:chPref val="0"/>
        </dgm:presLayoutVars>
      </dgm:prSet>
      <dgm:spPr/>
      <dgm:t>
        <a:bodyPr/>
        <a:lstStyle/>
        <a:p>
          <a:endParaRPr lang="it-IT"/>
        </a:p>
      </dgm:t>
    </dgm:pt>
  </dgm:ptLst>
  <dgm:cxnLst>
    <dgm:cxn modelId="{062D4F1B-8483-4810-9F87-E46941692000}" srcId="{D188753A-A9A6-4806-8DB6-B0665DFE957B}" destId="{BCBA2373-A907-4241-A288-868852DA3276}" srcOrd="2" destOrd="0" parTransId="{11662300-F615-445E-BC50-CAAEF24BB4D0}" sibTransId="{B9C4D898-709F-4E93-8F9C-724D184397D4}"/>
    <dgm:cxn modelId="{81B74753-D220-455B-A95D-40145F08FC11}" type="presOf" srcId="{A270B875-B6C6-4321-9F30-8E34AF77ADA3}" destId="{02A7CF92-0288-4074-99CC-65B2D169B618}" srcOrd="1" destOrd="0" presId="urn:microsoft.com/office/officeart/2005/8/layout/matrix1"/>
    <dgm:cxn modelId="{AFD26AEB-AD45-415A-A277-305D044DFE11}" type="presOf" srcId="{A270B875-B6C6-4321-9F30-8E34AF77ADA3}" destId="{2C79E303-C4D7-4F15-A97C-30AB964BDE28}" srcOrd="0" destOrd="0" presId="urn:microsoft.com/office/officeart/2005/8/layout/matrix1"/>
    <dgm:cxn modelId="{95B8709E-AA92-4455-8CB0-FC87FD3E4853}" srcId="{F9938C5F-EC0D-4C2E-9670-88C33372E5E7}" destId="{D188753A-A9A6-4806-8DB6-B0665DFE957B}" srcOrd="0" destOrd="0" parTransId="{DAA09447-DBC9-4BD5-932F-D0146047B42D}" sibTransId="{3D610607-DD7C-41C6-9120-3794C199CC58}"/>
    <dgm:cxn modelId="{FFD68866-5A33-483C-9665-8945E929EB94}" type="presOf" srcId="{BCBA2373-A907-4241-A288-868852DA3276}" destId="{57E4D1A3-0CF0-411E-839C-5368CD3575C8}" srcOrd="0" destOrd="0" presId="urn:microsoft.com/office/officeart/2005/8/layout/matrix1"/>
    <dgm:cxn modelId="{4A2BD097-646D-4475-B3E5-703ACA6F0D91}" srcId="{D188753A-A9A6-4806-8DB6-B0665DFE957B}" destId="{19E72AC5-2015-4C98-B96A-FBD5F94F749C}" srcOrd="0" destOrd="0" parTransId="{224A8F9F-5DB9-4A39-996D-1C6AA7D974F1}" sibTransId="{EEAF89F9-3D3D-49FE-80A2-968AEF354F8D}"/>
    <dgm:cxn modelId="{EF50B8F3-3247-4EF5-B72C-B7053AE205C2}" type="presOf" srcId="{19E72AC5-2015-4C98-B96A-FBD5F94F749C}" destId="{514AC3EE-A743-40DD-8958-AE93383BAD3C}" srcOrd="1" destOrd="0" presId="urn:microsoft.com/office/officeart/2005/8/layout/matrix1"/>
    <dgm:cxn modelId="{8032057E-3C6F-467C-99D0-C34D73F05F33}" srcId="{D188753A-A9A6-4806-8DB6-B0665DFE957B}" destId="{F8B73AA9-3EFA-40CF-9652-3B454663F7FF}" srcOrd="3" destOrd="0" parTransId="{FDFB50E8-98DE-4B18-9A97-32E8CF27794A}" sibTransId="{883F9741-BEE1-4756-9D01-72360593DD83}"/>
    <dgm:cxn modelId="{857326E4-E9A3-4A35-BFA0-DE87C565A704}" type="presOf" srcId="{F8B73AA9-3EFA-40CF-9652-3B454663F7FF}" destId="{8AAF1209-E1AA-4DE4-9F61-220D891172AE}" srcOrd="0" destOrd="0" presId="urn:microsoft.com/office/officeart/2005/8/layout/matrix1"/>
    <dgm:cxn modelId="{7BCFB16B-049B-4628-8441-5F4552B4B40A}" type="presOf" srcId="{D188753A-A9A6-4806-8DB6-B0665DFE957B}" destId="{B722F018-4AE2-472B-B666-5DC455692892}" srcOrd="0" destOrd="0" presId="urn:microsoft.com/office/officeart/2005/8/layout/matrix1"/>
    <dgm:cxn modelId="{11F5CE66-BA3F-4C62-8500-10A007951C34}" type="presOf" srcId="{BCBA2373-A907-4241-A288-868852DA3276}" destId="{928B5640-7639-49DF-90B1-4809DD56F0BB}" srcOrd="1" destOrd="0" presId="urn:microsoft.com/office/officeart/2005/8/layout/matrix1"/>
    <dgm:cxn modelId="{4FD87E16-27A8-467B-8F50-76B214F73428}" srcId="{D188753A-A9A6-4806-8DB6-B0665DFE957B}" destId="{A270B875-B6C6-4321-9F30-8E34AF77ADA3}" srcOrd="1" destOrd="0" parTransId="{557979FE-27E6-4C2B-9F01-3967E286E8BF}" sibTransId="{0663D9A3-24AC-484B-9904-C60EA3D4B413}"/>
    <dgm:cxn modelId="{87E68B39-1F9E-40FB-BCA1-6ED8BF1D01E2}" type="presOf" srcId="{19E72AC5-2015-4C98-B96A-FBD5F94F749C}" destId="{0DD93AA5-73E8-4521-BC08-858719E5704F}" srcOrd="0" destOrd="0" presId="urn:microsoft.com/office/officeart/2005/8/layout/matrix1"/>
    <dgm:cxn modelId="{5C2AB513-8F43-4892-9FF3-AC4EA8AFA036}" type="presOf" srcId="{F8B73AA9-3EFA-40CF-9652-3B454663F7FF}" destId="{65C01744-43F5-4F82-9A42-F63ADB2E0FF2}" srcOrd="1" destOrd="0" presId="urn:microsoft.com/office/officeart/2005/8/layout/matrix1"/>
    <dgm:cxn modelId="{FCAD44D0-E4C1-4468-9D30-3CB4CB0A85F6}" type="presOf" srcId="{F9938C5F-EC0D-4C2E-9670-88C33372E5E7}" destId="{34DA25A2-0BB3-4374-A739-F9C84201DCF9}" srcOrd="0" destOrd="0" presId="urn:microsoft.com/office/officeart/2005/8/layout/matrix1"/>
    <dgm:cxn modelId="{C3BF3111-AF60-4009-9DA7-9AA558D9D83F}" type="presParOf" srcId="{34DA25A2-0BB3-4374-A739-F9C84201DCF9}" destId="{55D2A0BA-4020-4919-81B0-2C283222E5FA}" srcOrd="0" destOrd="0" presId="urn:microsoft.com/office/officeart/2005/8/layout/matrix1"/>
    <dgm:cxn modelId="{E1D4BB2B-C3CB-490D-A23A-25BF02B71A4C}" type="presParOf" srcId="{55D2A0BA-4020-4919-81B0-2C283222E5FA}" destId="{0DD93AA5-73E8-4521-BC08-858719E5704F}" srcOrd="0" destOrd="0" presId="urn:microsoft.com/office/officeart/2005/8/layout/matrix1"/>
    <dgm:cxn modelId="{4FB5B3A5-5966-4B06-BA00-0A783EBBB303}" type="presParOf" srcId="{55D2A0BA-4020-4919-81B0-2C283222E5FA}" destId="{514AC3EE-A743-40DD-8958-AE93383BAD3C}" srcOrd="1" destOrd="0" presId="urn:microsoft.com/office/officeart/2005/8/layout/matrix1"/>
    <dgm:cxn modelId="{CC130C26-1D7D-4966-866D-12D1450896E4}" type="presParOf" srcId="{55D2A0BA-4020-4919-81B0-2C283222E5FA}" destId="{2C79E303-C4D7-4F15-A97C-30AB964BDE28}" srcOrd="2" destOrd="0" presId="urn:microsoft.com/office/officeart/2005/8/layout/matrix1"/>
    <dgm:cxn modelId="{7CD8F905-6E7D-46C0-A143-1E6B35BAD7AA}" type="presParOf" srcId="{55D2A0BA-4020-4919-81B0-2C283222E5FA}" destId="{02A7CF92-0288-4074-99CC-65B2D169B618}" srcOrd="3" destOrd="0" presId="urn:microsoft.com/office/officeart/2005/8/layout/matrix1"/>
    <dgm:cxn modelId="{33ACF4DC-B7B0-40DF-8F12-AC68A06D1FC1}" type="presParOf" srcId="{55D2A0BA-4020-4919-81B0-2C283222E5FA}" destId="{57E4D1A3-0CF0-411E-839C-5368CD3575C8}" srcOrd="4" destOrd="0" presId="urn:microsoft.com/office/officeart/2005/8/layout/matrix1"/>
    <dgm:cxn modelId="{3336D0CA-D1A5-4707-B6AB-C358532D567B}" type="presParOf" srcId="{55D2A0BA-4020-4919-81B0-2C283222E5FA}" destId="{928B5640-7639-49DF-90B1-4809DD56F0BB}" srcOrd="5" destOrd="0" presId="urn:microsoft.com/office/officeart/2005/8/layout/matrix1"/>
    <dgm:cxn modelId="{4038323F-FE91-43A2-AAF1-E51C3440DB4C}" type="presParOf" srcId="{55D2A0BA-4020-4919-81B0-2C283222E5FA}" destId="{8AAF1209-E1AA-4DE4-9F61-220D891172AE}" srcOrd="6" destOrd="0" presId="urn:microsoft.com/office/officeart/2005/8/layout/matrix1"/>
    <dgm:cxn modelId="{9A32609A-1CD1-4B89-B049-7C91E8883242}" type="presParOf" srcId="{55D2A0BA-4020-4919-81B0-2C283222E5FA}" destId="{65C01744-43F5-4F82-9A42-F63ADB2E0FF2}" srcOrd="7" destOrd="0" presId="urn:microsoft.com/office/officeart/2005/8/layout/matrix1"/>
    <dgm:cxn modelId="{DA12A54F-3237-4780-8FBB-0D6A714E11FC}" type="presParOf" srcId="{34DA25A2-0BB3-4374-A739-F9C84201DCF9}" destId="{B722F018-4AE2-472B-B666-5DC45569289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D93AA5-73E8-4521-BC08-858719E5704F}">
      <dsp:nvSpPr>
        <dsp:cNvPr id="0" name=""/>
        <dsp:cNvSpPr/>
      </dsp:nvSpPr>
      <dsp:spPr>
        <a:xfrm rot="16200000">
          <a:off x="-187282" y="187282"/>
          <a:ext cx="3589274" cy="321470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cap="all" dirty="0" smtClean="0">
              <a:solidFill>
                <a:schemeClr val="tx1"/>
              </a:solidFill>
            </a:rPr>
            <a:t>CHILOMETRO (QUASI) ZERO. </a:t>
          </a:r>
          <a:r>
            <a:rPr lang="it-IT" sz="1200" kern="1200" dirty="0" smtClean="0">
              <a:solidFill>
                <a:schemeClr val="tx1"/>
              </a:solidFill>
            </a:rPr>
            <a:t>L'azienda agricola promette di fornire i suoi prodotti «dal campo alla tavola in meno di quattro ore», specificando che l'impatto sull'ambiente sarà minimo anche in fase di distribuzione. Erbe e verdure non viaggeranno infatti oltre l'autostrada britannica che circonda Londra (la </a:t>
          </a:r>
          <a:r>
            <a:rPr lang="it-IT" sz="1200" i="1" kern="1200" dirty="0" err="1" smtClean="0">
              <a:solidFill>
                <a:schemeClr val="tx1"/>
              </a:solidFill>
            </a:rPr>
            <a:t>Motorway</a:t>
          </a:r>
          <a:r>
            <a:rPr lang="it-IT" sz="1200" i="1" kern="1200" dirty="0" smtClean="0">
              <a:solidFill>
                <a:schemeClr val="tx1"/>
              </a:solidFill>
            </a:rPr>
            <a:t> M25</a:t>
          </a:r>
          <a:r>
            <a:rPr lang="it-IT" sz="1200" kern="1200" dirty="0" smtClean="0">
              <a:solidFill>
                <a:schemeClr val="tx1"/>
              </a:solidFill>
            </a:rPr>
            <a:t>, nota anche </a:t>
          </a:r>
          <a:r>
            <a:rPr lang="it-IT" sz="1200" kern="1200" dirty="0" err="1" smtClean="0">
              <a:solidFill>
                <a:schemeClr val="tx1"/>
              </a:solidFill>
            </a:rPr>
            <a:t>come</a:t>
          </a:r>
          <a:r>
            <a:rPr lang="it-IT" sz="1200" i="1" kern="1200" dirty="0" err="1" smtClean="0">
              <a:solidFill>
                <a:schemeClr val="tx1"/>
              </a:solidFill>
            </a:rPr>
            <a:t>London</a:t>
          </a:r>
          <a:r>
            <a:rPr lang="it-IT" sz="1200" i="1" kern="1200" dirty="0" smtClean="0">
              <a:solidFill>
                <a:schemeClr val="tx1"/>
              </a:solidFill>
            </a:rPr>
            <a:t> </a:t>
          </a:r>
          <a:r>
            <a:rPr lang="it-IT" sz="1200" i="1" kern="1200" dirty="0" err="1" smtClean="0">
              <a:solidFill>
                <a:schemeClr val="tx1"/>
              </a:solidFill>
            </a:rPr>
            <a:t>orbital</a:t>
          </a:r>
          <a:r>
            <a:rPr lang="it-IT" sz="1200" kern="1200" dirty="0" smtClean="0">
              <a:solidFill>
                <a:schemeClr val="tx1"/>
              </a:solidFill>
            </a:rPr>
            <a:t>) e, in generale, si cercherà di limitare al minimo il trasporto su gomma dando la priorità a ristoranti </a:t>
          </a:r>
          <a:r>
            <a:rPr lang="it-IT" sz="1400" kern="1200" dirty="0" smtClean="0">
              <a:solidFill>
                <a:schemeClr val="tx1"/>
              </a:solidFill>
            </a:rPr>
            <a:t>e rivenditori </a:t>
          </a:r>
          <a:r>
            <a:rPr lang="it-IT" sz="1600" kern="1200" dirty="0" smtClean="0">
              <a:solidFill>
                <a:schemeClr val="tx1"/>
              </a:solidFill>
            </a:rPr>
            <a:t>locali.</a:t>
          </a:r>
          <a:endParaRPr lang="it-IT" sz="1600" kern="1200" dirty="0">
            <a:solidFill>
              <a:schemeClr val="tx1"/>
            </a:solidFill>
          </a:endParaRPr>
        </a:p>
      </dsp:txBody>
      <dsp:txXfrm rot="16200000">
        <a:off x="261376" y="-261376"/>
        <a:ext cx="2691956" cy="3214709"/>
      </dsp:txXfrm>
    </dsp:sp>
    <dsp:sp modelId="{2C79E303-C4D7-4F15-A97C-30AB964BDE28}">
      <dsp:nvSpPr>
        <dsp:cNvPr id="0" name=""/>
        <dsp:cNvSpPr/>
      </dsp:nvSpPr>
      <dsp:spPr>
        <a:xfrm>
          <a:off x="3214709" y="-19"/>
          <a:ext cx="3214709" cy="395290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cap="all" dirty="0" smtClean="0">
              <a:solidFill>
                <a:schemeClr val="tx1"/>
              </a:solidFill>
            </a:rPr>
            <a:t>ECOSOSTENIBILITÀ.</a:t>
          </a:r>
          <a:r>
            <a:rPr lang="it-IT" sz="1400" kern="1200" dirty="0" smtClean="0">
              <a:solidFill>
                <a:schemeClr val="tx1"/>
              </a:solidFill>
            </a:rPr>
            <a:t> L'allestimento della serra ha richiesto diciotto mesi di studi e svariati interventi di perfezionamento. Il processo di produzione è svincolato dall'impiego di pesticidi ed è stato concepito in modo da richiedere il minor dispendio energetico possibile. </a:t>
          </a:r>
          <a:r>
            <a:rPr lang="it-IT" sz="1400" i="1" kern="1200" dirty="0" smtClean="0">
              <a:solidFill>
                <a:schemeClr val="tx1"/>
              </a:solidFill>
            </a:rPr>
            <a:t>La fabbrica di lattuga hi-tech in Giappone</a:t>
          </a:r>
          <a:endParaRPr lang="it-IT" sz="1400" kern="1200" dirty="0">
            <a:solidFill>
              <a:schemeClr val="tx1"/>
            </a:solidFill>
          </a:endParaRPr>
        </a:p>
      </dsp:txBody>
      <dsp:txXfrm>
        <a:off x="3214709" y="-19"/>
        <a:ext cx="3214709" cy="2964676"/>
      </dsp:txXfrm>
    </dsp:sp>
    <dsp:sp modelId="{57E4D1A3-0CF0-411E-839C-5368CD3575C8}">
      <dsp:nvSpPr>
        <dsp:cNvPr id="0" name=""/>
        <dsp:cNvSpPr/>
      </dsp:nvSpPr>
      <dsp:spPr>
        <a:xfrm rot="10800000">
          <a:off x="0" y="3294131"/>
          <a:ext cx="3214709" cy="461169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b="1" kern="1200" cap="all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b="1" kern="1200" cap="all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cap="all" dirty="0" smtClean="0">
              <a:solidFill>
                <a:schemeClr val="tx1"/>
              </a:solidFill>
            </a:rPr>
            <a:t>SUOLO E SOLE ARTIFICIALI.</a:t>
          </a:r>
          <a:r>
            <a:rPr lang="it-IT" sz="1400" kern="1200" dirty="0" smtClean="0">
              <a:solidFill>
                <a:schemeClr val="tx1"/>
              </a:solidFill>
            </a:rPr>
            <a:t> La fabbrica utilizza un sistema idroponico (una tecnica in cui la terra è sostituita con un substrato inerte) e un complesso di luci LED per coltivare una gamma di vegetali che include sedano, rucola, prezzemolo, radicchio e piante di senape.</a:t>
          </a:r>
          <a:endParaRPr lang="it-IT" sz="1400" kern="1200" dirty="0">
            <a:solidFill>
              <a:schemeClr val="tx1"/>
            </a:solidFill>
          </a:endParaRPr>
        </a:p>
      </dsp:txBody>
      <dsp:txXfrm rot="10800000">
        <a:off x="0" y="4447054"/>
        <a:ext cx="3214709" cy="3458769"/>
      </dsp:txXfrm>
    </dsp:sp>
    <dsp:sp modelId="{8AAF1209-E1AA-4DE4-9F61-220D891172AE}">
      <dsp:nvSpPr>
        <dsp:cNvPr id="0" name=""/>
        <dsp:cNvSpPr/>
      </dsp:nvSpPr>
      <dsp:spPr>
        <a:xfrm rot="5400000">
          <a:off x="2845613" y="4321998"/>
          <a:ext cx="3952902" cy="321470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b="1" kern="1200" cap="all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cap="all" dirty="0" smtClean="0">
              <a:solidFill>
                <a:schemeClr val="tx1"/>
              </a:solidFill>
            </a:rPr>
            <a:t>TAGLIO AGLI SPRECHI.</a:t>
          </a:r>
          <a:r>
            <a:rPr lang="it-IT" sz="1400" kern="1200" dirty="0" smtClean="0">
              <a:solidFill>
                <a:schemeClr val="tx1"/>
              </a:solidFill>
            </a:rPr>
            <a:t> Nella coltura idroponica la pianta viene irrigata con una soluzione nutritiva composta da acqua e sali minerali che, non filtrando nel suolo, rientra in un circuito chiuso per un successivo riutilizzo. In questo modo, spiegano gli ideatori del progetto, il raccolto cresce con il 70% di acqua in meno rispetto ai quantitativi richiesti da un tradizionale campo all'aperto</a:t>
          </a:r>
          <a:endParaRPr lang="it-IT" sz="1400" kern="1200" dirty="0">
            <a:solidFill>
              <a:schemeClr val="tx1"/>
            </a:solidFill>
          </a:endParaRPr>
        </a:p>
      </dsp:txBody>
      <dsp:txXfrm rot="5400000">
        <a:off x="3339726" y="4816111"/>
        <a:ext cx="2964676" cy="3214709"/>
      </dsp:txXfrm>
    </dsp:sp>
    <dsp:sp modelId="{B722F018-4AE2-472B-B666-5DC455692892}">
      <dsp:nvSpPr>
        <dsp:cNvPr id="0" name=""/>
        <dsp:cNvSpPr/>
      </dsp:nvSpPr>
      <dsp:spPr>
        <a:xfrm>
          <a:off x="2062612" y="2911866"/>
          <a:ext cx="2304194" cy="2082072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900" kern="1200" dirty="0"/>
        </a:p>
      </dsp:txBody>
      <dsp:txXfrm>
        <a:off x="2062612" y="2911866"/>
        <a:ext cx="2304194" cy="2082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F63A6-9E0C-4EC7-BEBF-57939613B26B}" type="datetimeFigureOut">
              <a:rPr lang="it-IT" smtClean="0"/>
              <a:pPr/>
              <a:t>09/06/2016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0DDD6-F57E-4585-B2DC-A8A3DE3AC15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3074" name="Picture 2" descr="C:\Users\GAETANO\Desktop\fatto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72338" cy="9144000"/>
          </a:xfrm>
          <a:prstGeom prst="rect">
            <a:avLst/>
          </a:prstGeom>
          <a:noFill/>
        </p:spPr>
      </p:pic>
      <p:pic>
        <p:nvPicPr>
          <p:cNvPr id="3076" name="Picture 4" descr="C:\Users\GAETANO\Desktop\images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51520"/>
            <a:ext cx="2263503" cy="2766504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375026" y="6667515"/>
            <a:ext cx="621665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Fattoria </a:t>
            </a:r>
            <a:r>
              <a:rPr lang="it-IT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sotteranea</a:t>
            </a:r>
            <a:r>
              <a:rPr lang="it-IT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 Londra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8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78901" y="380971"/>
            <a:ext cx="3836199" cy="778724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dirty="0" smtClean="0"/>
              <a:t>   </a:t>
            </a:r>
          </a:p>
          <a:p>
            <a:pPr>
              <a:buNone/>
            </a:pPr>
            <a:r>
              <a:rPr lang="it-IT" dirty="0" smtClean="0"/>
              <a:t>     Nelle viscere di Londra sta per essere avviata un'azienda agricola ecosostenibile per la produzione di erbe e verdure. La </a:t>
            </a:r>
            <a:r>
              <a:rPr lang="it-IT" dirty="0" err="1" smtClean="0"/>
              <a:t>Growing</a:t>
            </a:r>
            <a:r>
              <a:rPr lang="it-IT" dirty="0" smtClean="0"/>
              <a:t> Underground - questo il nome della fattoria hi-tech - si trova a 33 metri di profondità sotto le strade di </a:t>
            </a:r>
            <a:r>
              <a:rPr lang="it-IT" dirty="0" err="1" smtClean="0"/>
              <a:t>Clapham</a:t>
            </a:r>
            <a:r>
              <a:rPr lang="it-IT" dirty="0" smtClean="0"/>
              <a:t>, quartiere nel sud-est della capitale britannica. Le serre sono state ricavate all'interno dei vecchi rifugi antiaerei che oltre 70 anni fa furono costruiti per fornire riparo a ottomila cittadini.</a:t>
            </a:r>
          </a:p>
          <a:p>
            <a:pPr>
              <a:buNone/>
            </a:pPr>
            <a:r>
              <a:rPr lang="it-IT" dirty="0" smtClean="0"/>
              <a:t> </a:t>
            </a:r>
          </a:p>
          <a:p>
            <a:pPr>
              <a:buNone/>
            </a:pPr>
            <a:r>
              <a:rPr lang="it-IT" dirty="0" smtClean="0"/>
              <a:t>     La particolare posizione della struttura fornisce l'isolamento necessario per mantenere la temperatura costantemente a 16 gradi e permettere così un'ottima resa in tutte le stagioni.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026" name="Picture 2" descr="C:\Users\GAETANO\Desktop\image3-1100x739.630x3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868" y="380971"/>
            <a:ext cx="2411033" cy="7905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15982377"/>
              </p:ext>
            </p:extLst>
          </p:nvPr>
        </p:nvGraphicFramePr>
        <p:xfrm>
          <a:off x="214290" y="380971"/>
          <a:ext cx="6429420" cy="7905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GAETANO\Desktop\10418436_886899624702695_8263540926815631912_n.57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93017" y="2762237"/>
            <a:ext cx="4179123" cy="3238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4197</TotalTime>
  <Words>43</Words>
  <Application>Microsoft Office PowerPoint</Application>
  <PresentationFormat>Presentazione su schermo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Diapositiva 1</vt:lpstr>
      <vt:lpstr>Diapositiva 2</vt:lpstr>
      <vt:lpstr>Diapositiva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Fattoria sotterranea a Londra</dc:title>
  <dc:creator>GAETANO</dc:creator>
  <cp:lastModifiedBy>Bene</cp:lastModifiedBy>
  <cp:revision>413</cp:revision>
  <dcterms:created xsi:type="dcterms:W3CDTF">2016-05-19T14:59:08Z</dcterms:created>
  <dcterms:modified xsi:type="dcterms:W3CDTF">2016-06-09T20:29:43Z</dcterms:modified>
</cp:coreProperties>
</file>