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35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D236C-16C3-428B-B546-BE75EB677932}" type="datetimeFigureOut">
              <a:rPr lang="it-IT" smtClean="0"/>
              <a:t>03/06/2016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D8D3B-D915-480F-9EAD-EBF02B41D1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99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D8D3B-D915-480F-9EAD-EBF02B41D1F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7142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714500" y="4165600"/>
            <a:ext cx="4629150" cy="2525816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714500" y="6671096"/>
            <a:ext cx="4629150" cy="18288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6716" y="1676588"/>
            <a:ext cx="3048000" cy="285750"/>
          </a:xfrm>
        </p:spPr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152" y="5687573"/>
            <a:ext cx="4876800" cy="288036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6835392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982224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248156" y="7717536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428750" y="5994400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994158" y="6571603"/>
            <a:ext cx="457200" cy="690032"/>
          </a:xfrm>
        </p:spPr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257300" cy="780203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5600700" cy="6498336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14500" y="3860800"/>
            <a:ext cx="4629150" cy="273812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14500" y="6680200"/>
            <a:ext cx="4629150" cy="18288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5692" y="1671701"/>
            <a:ext cx="3048000" cy="285750"/>
          </a:xfrm>
        </p:spPr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292" y="5683758"/>
            <a:ext cx="4876800" cy="288036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993528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248156" y="7721600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409280" y="5973184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6823458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005462" y="6571603"/>
            <a:ext cx="457200" cy="690032"/>
          </a:xfrm>
        </p:spPr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3202686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5657850" cy="1524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342900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3278981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34290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325755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688658" y="4400550"/>
            <a:ext cx="8412480" cy="3429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109210" y="365760"/>
            <a:ext cx="1145286" cy="664464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228600" y="365760"/>
            <a:ext cx="4229100" cy="843686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672370" y="4400550"/>
            <a:ext cx="8412480" cy="3429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4629150" cy="9144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74349" y="353060"/>
            <a:ext cx="1143000" cy="6608064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600700" cy="1524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5600700" cy="6498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5105400" y="1554482"/>
            <a:ext cx="268224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4C1D0F-C89D-4A5F-B9DA-73B7389AF2FD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4309190" y="5089667"/>
            <a:ext cx="4267200" cy="27432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7150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096762" y="7645400"/>
            <a:ext cx="457200" cy="694944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C375C8-A192-42A6-B80B-E19606C5C78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  <a14:imgEffect>
                      <a14:brightnessContrast bright="14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8" y="107504"/>
            <a:ext cx="5877272" cy="2477819"/>
          </a:xfrm>
          <a:prstGeom prst="rect">
            <a:avLst/>
          </a:prstGeom>
          <a:noFill/>
          <a:ln>
            <a:noFill/>
          </a:ln>
          <a:effectLst>
            <a:outerShdw blurRad="1270000" dist="35921" dir="2700000" sx="200000" sy="200000" algn="ctr" rotWithShape="0">
              <a:schemeClr val="bg2">
                <a:alpha val="0"/>
              </a:scheme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2260" y="2915816"/>
            <a:ext cx="6268685" cy="561978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t-IT" sz="2000" b="1" dirty="0" smtClean="0">
                <a:solidFill>
                  <a:schemeClr val="tx1"/>
                </a:solidFill>
              </a:rPr>
              <a:t>Quest’ avventura  comincia grazie a Sergio </a:t>
            </a:r>
            <a:r>
              <a:rPr lang="it-IT" sz="2000" b="1" dirty="0" err="1" smtClean="0">
                <a:solidFill>
                  <a:schemeClr val="tx1"/>
                </a:solidFill>
              </a:rPr>
              <a:t>Gamberini</a:t>
            </a:r>
            <a:r>
              <a:rPr lang="it-IT" sz="2000" b="1" dirty="0" smtClean="0">
                <a:solidFill>
                  <a:schemeClr val="tx1"/>
                </a:solidFill>
              </a:rPr>
              <a:t>,  quando si rende conto che sott’ acqua ci sono condizioni  molto  favorevoli  all’agricoltura:  la  temperatura è costante , l’umidità è sufficientemente alta, insetti e parassiti non possono raggiungere germogli e piantine, e dunque si possono evitare pesticidi.</a:t>
            </a:r>
          </a:p>
          <a:p>
            <a:pPr algn="l"/>
            <a:endParaRPr lang="it-IT" sz="2000" b="1" dirty="0">
              <a:solidFill>
                <a:schemeClr val="tx1"/>
              </a:solidFill>
            </a:endParaRPr>
          </a:p>
          <a:p>
            <a:pPr algn="l"/>
            <a:r>
              <a:rPr lang="it-IT" sz="2000" b="1" dirty="0" smtClean="0">
                <a:solidFill>
                  <a:schemeClr val="tx1"/>
                </a:solidFill>
              </a:rPr>
              <a:t>CHE COS’ È IN REALTÀ QUEST’ORTO?</a:t>
            </a:r>
          </a:p>
          <a:p>
            <a:pPr algn="just"/>
            <a:r>
              <a:rPr lang="it-IT" sz="2000" b="1" dirty="0" smtClean="0">
                <a:solidFill>
                  <a:schemeClr val="tx1"/>
                </a:solidFill>
              </a:rPr>
              <a:t>È una serra sottomarina situata a 8 metri di profondità  dove è possibile coltivare specie vegetali come  basilico e fragole. Questo esperimento apportato ai primi buoni risultati. Oggi, grazie agli esperimenti condotti da </a:t>
            </a:r>
            <a:r>
              <a:rPr lang="it-IT" sz="2000" b="1" dirty="0" err="1" smtClean="0">
                <a:solidFill>
                  <a:schemeClr val="tx1"/>
                </a:solidFill>
              </a:rPr>
              <a:t>Ocean</a:t>
            </a:r>
            <a:r>
              <a:rPr lang="it-IT" sz="2000" b="1" dirty="0" smtClean="0">
                <a:solidFill>
                  <a:schemeClr val="tx1"/>
                </a:solidFill>
              </a:rPr>
              <a:t> </a:t>
            </a:r>
            <a:r>
              <a:rPr lang="it-IT" sz="2000" b="1" dirty="0" err="1" smtClean="0">
                <a:solidFill>
                  <a:schemeClr val="tx1"/>
                </a:solidFill>
              </a:rPr>
              <a:t>Reef</a:t>
            </a:r>
            <a:r>
              <a:rPr lang="it-IT" sz="2000" b="1" dirty="0" smtClean="0">
                <a:solidFill>
                  <a:schemeClr val="tx1"/>
                </a:solidFill>
              </a:rPr>
              <a:t>, azienda con base in California e Genova, che produce apparecchiature subacquee guidata da Sergio </a:t>
            </a:r>
            <a:r>
              <a:rPr lang="it-IT" sz="2000" b="1" dirty="0" err="1" smtClean="0">
                <a:solidFill>
                  <a:schemeClr val="tx1"/>
                </a:solidFill>
              </a:rPr>
              <a:t>Gamberini</a:t>
            </a:r>
            <a:r>
              <a:rPr lang="it-IT" sz="2000" b="1" dirty="0" smtClean="0">
                <a:solidFill>
                  <a:schemeClr val="tx1"/>
                </a:solidFill>
              </a:rPr>
              <a:t> è possibile coltivare piante a 8 metri di profondità, al largo delle coste di Noli, provincia di Savona</a:t>
            </a:r>
          </a:p>
          <a:p>
            <a:endParaRPr lang="it-IT" sz="1600" b="1" dirty="0">
              <a:solidFill>
                <a:schemeClr val="tx1"/>
              </a:solidFill>
            </a:endParaRPr>
          </a:p>
          <a:p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1448" y="0"/>
            <a:ext cx="57864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Orto sottomarino di Noli in Liguria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16632" y="395536"/>
            <a:ext cx="6244208" cy="82964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1900" b="1" dirty="0" smtClean="0">
                <a:latin typeface="+mj-lt"/>
              </a:rPr>
              <a:t>L’idea originaria era quella di creare un sistema interattivo tra la superficie terrestre e quella subacquea, che fosse diversa dall’attività di cui si occupa la società </a:t>
            </a:r>
            <a:r>
              <a:rPr lang="it-IT" sz="1900" b="1" dirty="0" err="1" smtClean="0">
                <a:latin typeface="+mj-lt"/>
              </a:rPr>
              <a:t>Ocean</a:t>
            </a:r>
            <a:r>
              <a:rPr lang="it-IT" sz="1900" b="1" dirty="0" smtClean="0">
                <a:latin typeface="+mj-lt"/>
              </a:rPr>
              <a:t> </a:t>
            </a:r>
            <a:r>
              <a:rPr lang="it-IT" sz="1900" b="1" dirty="0" err="1" smtClean="0">
                <a:latin typeface="+mj-lt"/>
              </a:rPr>
              <a:t>Reef</a:t>
            </a:r>
            <a:r>
              <a:rPr lang="it-IT" sz="1900" b="1" dirty="0" smtClean="0">
                <a:latin typeface="+mj-lt"/>
              </a:rPr>
              <a:t>.</a:t>
            </a:r>
          </a:p>
          <a:p>
            <a:pPr algn="just">
              <a:buNone/>
            </a:pPr>
            <a:r>
              <a:rPr lang="it-IT" sz="1900" b="1" dirty="0" smtClean="0">
                <a:latin typeface="+mj-lt"/>
              </a:rPr>
              <a:t>Così nel 2012 nasce l’orto di </a:t>
            </a:r>
            <a:r>
              <a:rPr lang="it-IT" sz="1900" b="1" dirty="0" err="1" smtClean="0">
                <a:latin typeface="+mj-lt"/>
              </a:rPr>
              <a:t>Nemo</a:t>
            </a:r>
            <a:r>
              <a:rPr lang="it-IT" sz="1900" b="1" dirty="0" smtClean="0">
                <a:latin typeface="+mj-lt"/>
              </a:rPr>
              <a:t>, ovvero una serra sottomarina. Proprio nello stesso anno </a:t>
            </a:r>
            <a:r>
              <a:rPr lang="it-IT" sz="1900" b="1" dirty="0" err="1" smtClean="0">
                <a:latin typeface="+mj-lt"/>
              </a:rPr>
              <a:t>Gamberini</a:t>
            </a:r>
            <a:r>
              <a:rPr lang="it-IT" sz="1900" b="1" dirty="0" smtClean="0">
                <a:latin typeface="+mj-lt"/>
              </a:rPr>
              <a:t> installò la prima biosfera, un paracadute in plastica riempito d’aria, dove all’interno piantò i primi semi di basilico. </a:t>
            </a:r>
          </a:p>
          <a:p>
            <a:pPr algn="just">
              <a:buNone/>
            </a:pPr>
            <a:r>
              <a:rPr lang="it-IT" sz="1900" b="1" dirty="0" smtClean="0">
                <a:latin typeface="+mj-lt"/>
              </a:rPr>
              <a:t>Sott’acqua, </a:t>
            </a:r>
            <a:r>
              <a:rPr lang="it-IT" sz="1900" b="1" dirty="0" err="1" smtClean="0">
                <a:latin typeface="+mj-lt"/>
              </a:rPr>
              <a:t>Gamberini</a:t>
            </a:r>
            <a:r>
              <a:rPr lang="it-IT" sz="1900" b="1" dirty="0" smtClean="0">
                <a:latin typeface="+mj-lt"/>
              </a:rPr>
              <a:t>, notò che lo sviluppo delle piante era molto rapido. Già nel giro di 48 ore i semi cominciarono a germogliare.</a:t>
            </a:r>
            <a:endParaRPr lang="it-IT" sz="1900" b="1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5" y="4572000"/>
            <a:ext cx="4869393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42900" y="476221"/>
            <a:ext cx="6172200" cy="80963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1900" b="1" dirty="0" smtClean="0">
                <a:latin typeface="+mj-lt"/>
              </a:rPr>
              <a:t>Questo sistema è autonomo e isolato. </a:t>
            </a:r>
          </a:p>
          <a:p>
            <a:pPr algn="just">
              <a:buNone/>
            </a:pPr>
            <a:r>
              <a:rPr lang="it-IT" sz="1900" b="1" dirty="0" smtClean="0">
                <a:latin typeface="+mj-lt"/>
              </a:rPr>
              <a:t>Le caratteristiche fondamentali delle biosfere sono due:  primo la temperatura interna risulta costante, secondo è che durante il giorno, l’aria all’interno della bolla aumenta di qualche grado. Questo fa sì che l’acqua salata a contatto con la biosfera evapora e si condensa sulle pareti di plastica, formando acqua dolce.</a:t>
            </a:r>
          </a:p>
        </p:txBody>
      </p:sp>
      <p:sp>
        <p:nvSpPr>
          <p:cNvPr id="2" name="AutoShape 2" descr="Risultati immagini per immagini dell'orto sottomarino a noli in ligu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799513" y="3203848"/>
            <a:ext cx="3753152" cy="2890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888" y="6528655"/>
            <a:ext cx="2979415" cy="19826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14290" y="190469"/>
            <a:ext cx="6429420" cy="866781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1900" b="1" dirty="0" smtClean="0">
                <a:latin typeface="+mj-lt"/>
              </a:rPr>
              <a:t>Le sfere sottomarine  si sono rivelate delle ottime serre e il sistema utilizzato per far crescere le piante dell’orto sottomarino, è molto efficiente in particolare nelle zone più desertiche dove c’è escursione termica e scarsità d’acqua dolce.</a:t>
            </a:r>
            <a:endParaRPr lang="it-IT" sz="1900" b="1" dirty="0">
              <a:latin typeface="+mj-lt"/>
            </a:endParaRPr>
          </a:p>
        </p:txBody>
      </p:sp>
      <p:pic>
        <p:nvPicPr>
          <p:cNvPr id="3077" name="Picture 5" descr="C:\Users\Studente_1\AppData\Local\Microsoft\Windows\Temporary Internet Files\Content.IE5\JA0DG7DY\Sub-Biosphere-2-1-400x25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13" y="2037983"/>
            <a:ext cx="5130958" cy="320684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42" y="5724127"/>
            <a:ext cx="4762500" cy="309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283968"/>
            <a:ext cx="6669360" cy="39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4425" y="2527116"/>
            <a:ext cx="5600700" cy="1524000"/>
          </a:xfrm>
        </p:spPr>
        <p:txBody>
          <a:bodyPr/>
          <a:lstStyle/>
          <a:p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MORO</a:t>
            </a:r>
            <a: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  <a:t> </a:t>
            </a:r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AIKO</a:t>
            </a:r>
            <a: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  <a:t/>
            </a:r>
            <a:b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</a:br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MARTINA</a:t>
            </a:r>
            <a: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  <a:t> </a:t>
            </a:r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GATTA  </a:t>
            </a:r>
            <a: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  <a:t/>
            </a:r>
            <a:b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</a:br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ILARIA</a:t>
            </a:r>
            <a:r>
              <a:rPr lang="it-IT" dirty="0" smtClean="0">
                <a:solidFill>
                  <a:srgbClr val="92D050"/>
                </a:solidFill>
                <a:latin typeface="Californian FB" pitchFamily="18" charset="0"/>
              </a:rPr>
              <a:t> </a:t>
            </a:r>
            <a:r>
              <a:rPr lang="it-IT" b="1" dirty="0" smtClean="0">
                <a:solidFill>
                  <a:srgbClr val="92D050"/>
                </a:solidFill>
                <a:latin typeface="Californian FB" pitchFamily="18" charset="0"/>
              </a:rPr>
              <a:t>GIROLAMI   </a:t>
            </a:r>
            <a:endParaRPr lang="it-IT" b="1" dirty="0">
              <a:solidFill>
                <a:srgbClr val="92D050"/>
              </a:solidFill>
              <a:latin typeface="Californian FB" pitchFamily="18" charset="0"/>
            </a:endParaRPr>
          </a:p>
        </p:txBody>
      </p:sp>
      <p:sp>
        <p:nvSpPr>
          <p:cNvPr id="3" name="Cuore 2"/>
          <p:cNvSpPr/>
          <p:nvPr/>
        </p:nvSpPr>
        <p:spPr>
          <a:xfrm>
            <a:off x="2896743" y="2527116"/>
            <a:ext cx="288032" cy="2880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uore 3"/>
          <p:cNvSpPr/>
          <p:nvPr/>
        </p:nvSpPr>
        <p:spPr>
          <a:xfrm>
            <a:off x="3939573" y="2963509"/>
            <a:ext cx="288032" cy="2880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uore 4"/>
          <p:cNvSpPr/>
          <p:nvPr/>
        </p:nvSpPr>
        <p:spPr>
          <a:xfrm>
            <a:off x="4077072" y="3491880"/>
            <a:ext cx="288032" cy="2880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05939" y="4912960"/>
            <a:ext cx="66359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Lucida Calligraphy" pitchFamily="66" charset="0"/>
              </a:rPr>
              <a:t>Speriamo vivamente che la nostra presentazione vi sia piaciuta,</a:t>
            </a:r>
          </a:p>
          <a:p>
            <a:r>
              <a:rPr lang="it-IT" sz="2800" dirty="0" smtClean="0">
                <a:latin typeface="Lucida Calligraphy" pitchFamily="66" charset="0"/>
              </a:rPr>
              <a:t>grazie di cuore per essere stati attenti e speriamo che  </a:t>
            </a:r>
            <a:r>
              <a:rPr lang="it-IT" sz="2800" dirty="0" smtClean="0">
                <a:latin typeface="Lucida Calligraphy" pitchFamily="66" charset="0"/>
              </a:rPr>
              <a:t>abbiate capito qualcosa </a:t>
            </a:r>
            <a:r>
              <a:rPr lang="it-IT" sz="2800" dirty="0" smtClean="0">
                <a:latin typeface="Lucida Calligraphy" pitchFamily="66" charset="0"/>
              </a:rPr>
              <a:t>di tutto </a:t>
            </a:r>
            <a:r>
              <a:rPr lang="it-IT" sz="2800" dirty="0" smtClean="0">
                <a:latin typeface="Lucida Calligraphy" pitchFamily="66" charset="0"/>
              </a:rPr>
              <a:t>ciò.  </a:t>
            </a:r>
            <a:endParaRPr lang="it-IT" sz="2800" dirty="0" smtClean="0">
              <a:latin typeface="Lucida Calligraphy" pitchFamily="66" charset="0"/>
            </a:endParaRPr>
          </a:p>
        </p:txBody>
      </p:sp>
      <p:sp>
        <p:nvSpPr>
          <p:cNvPr id="7" name="Cuore 6"/>
          <p:cNvSpPr/>
          <p:nvPr/>
        </p:nvSpPr>
        <p:spPr>
          <a:xfrm>
            <a:off x="5874282" y="5496842"/>
            <a:ext cx="288032" cy="240559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9" y="399702"/>
            <a:ext cx="5599003" cy="1940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930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ecnologi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366</Words>
  <Application>Microsoft Office PowerPoint</Application>
  <PresentationFormat>Presentazione su schermo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Loggia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MORO AIKO MARTINA GATTA   ILARIA GIROLAMI   </vt:lpstr>
    </vt:vector>
  </TitlesOfParts>
  <Company>BASTARDS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ORTO SOTTOMARINO DI NOLI IN LIGURIA</dc:title>
  <dc:creator>User</dc:creator>
  <cp:lastModifiedBy>Docente</cp:lastModifiedBy>
  <cp:revision>20</cp:revision>
  <dcterms:created xsi:type="dcterms:W3CDTF">2002-12-31T23:05:28Z</dcterms:created>
  <dcterms:modified xsi:type="dcterms:W3CDTF">2016-06-03T10:09:36Z</dcterms:modified>
</cp:coreProperties>
</file>