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6858000" cy="12192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2514" y="-78"/>
      </p:cViewPr>
      <p:guideLst>
        <p:guide orient="horz" pos="384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555300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42960" y="7407720"/>
            <a:ext cx="555300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48840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3488400" y="740772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42960" y="740772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555300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42960" y="3657600"/>
            <a:ext cx="555300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Immagine 37"/>
          <p:cNvPicPr/>
          <p:nvPr/>
        </p:nvPicPr>
        <p:blipFill>
          <a:blip r:embed="rId2" cstate="print"/>
          <a:stretch/>
        </p:blipFill>
        <p:spPr>
          <a:xfrm>
            <a:off x="642600" y="5031720"/>
            <a:ext cx="5553000" cy="4430520"/>
          </a:xfrm>
          <a:prstGeom prst="rect">
            <a:avLst/>
          </a:prstGeom>
          <a:ln>
            <a:noFill/>
          </a:ln>
        </p:spPr>
      </p:pic>
      <p:pic>
        <p:nvPicPr>
          <p:cNvPr id="39" name="Immagine 38"/>
          <p:cNvPicPr/>
          <p:nvPr/>
        </p:nvPicPr>
        <p:blipFill>
          <a:blip r:embed="rId2" cstate="print"/>
          <a:stretch/>
        </p:blipFill>
        <p:spPr>
          <a:xfrm>
            <a:off x="642600" y="5031720"/>
            <a:ext cx="5553000" cy="443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42960" y="3657600"/>
            <a:ext cx="5553000" cy="7179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555300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270972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3488400" y="3657600"/>
            <a:ext cx="270972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42960" y="1083600"/>
            <a:ext cx="5554800" cy="11176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42960" y="740772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488400" y="3657600"/>
            <a:ext cx="270972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2709720" cy="71794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48840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488400" y="740772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4296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488400" y="3657600"/>
            <a:ext cx="270972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42960" y="7407720"/>
            <a:ext cx="5553000" cy="34243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B7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129960" y="433440"/>
            <a:ext cx="6594840" cy="11338200"/>
          </a:xfrm>
          <a:prstGeom prst="rect">
            <a:avLst/>
          </a:prstGeom>
          <a:solidFill>
            <a:schemeClr val="bg1"/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642960" y="1083600"/>
            <a:ext cx="5554800" cy="2410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Fare clic per modificare lo stile del titolo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42960" y="3657600"/>
            <a:ext cx="5553000" cy="717948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Fai clic per modificare il formato del testo della struttura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Secondo livello struttura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Terzo livello struttura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Quarto livello struttura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Quinto livello struttura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Sesto livello struttura</a:t>
            </a:r>
            <a:endParaRPr/>
          </a:p>
          <a:p>
            <a:pPr marL="228600" indent="-182520">
              <a:lnSpc>
                <a:spcPct val="100000"/>
              </a:lnSpc>
              <a:buClr>
                <a:srgbClr val="A6B727"/>
              </a:buClr>
              <a:buSzPct val="80000"/>
              <a:buFont typeface="Corbel"/>
              <a:buChar char="•"/>
            </a:pPr>
            <a:r>
              <a:rPr lang="en-US" sz="2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Settimo livello strutturaModifica gli stili del testo dello schema</a:t>
            </a:r>
            <a:endParaRPr/>
          </a:p>
          <a:p>
            <a:pPr marL="457200" lvl="1" indent="-182520">
              <a:lnSpc>
                <a:spcPct val="100000"/>
              </a:lnSpc>
              <a:buClr>
                <a:srgbClr val="A6B727"/>
              </a:buClr>
              <a:buSzPct val="80000"/>
              <a:buFont typeface="Corbel"/>
              <a:buChar char="•"/>
            </a:pPr>
            <a:r>
              <a:rPr lang="en-US" sz="20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Secondo livello</a:t>
            </a:r>
            <a:endParaRPr/>
          </a:p>
          <a:p>
            <a:pPr marL="731520" lvl="2" indent="-182520">
              <a:lnSpc>
                <a:spcPct val="100000"/>
              </a:lnSpc>
              <a:buClr>
                <a:srgbClr val="A6B727"/>
              </a:buClr>
              <a:buSzPct val="80000"/>
              <a:buFont typeface="Corbel"/>
              <a:buChar char="•"/>
            </a:pPr>
            <a:r>
              <a:rPr lang="en-US" sz="18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Terzo livello</a:t>
            </a:r>
            <a:endParaRPr/>
          </a:p>
          <a:p>
            <a:pPr marL="1005840" lvl="3" indent="-182520">
              <a:lnSpc>
                <a:spcPct val="100000"/>
              </a:lnSpc>
              <a:buClr>
                <a:srgbClr val="A6B727"/>
              </a:buClr>
              <a:buSzPct val="80000"/>
              <a:buFont typeface="Corbel"/>
              <a:buChar char="•"/>
            </a:pPr>
            <a:r>
              <a:rPr lang="en-US" sz="16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Quarto livello</a:t>
            </a:r>
            <a:endParaRPr/>
          </a:p>
          <a:p>
            <a:pPr marL="1280160" lvl="4" indent="-182520">
              <a:lnSpc>
                <a:spcPct val="100000"/>
              </a:lnSpc>
              <a:buClr>
                <a:srgbClr val="A6B727"/>
              </a:buClr>
              <a:buSzPct val="80000"/>
              <a:buFont typeface="Corbel"/>
              <a:buChar char="•"/>
            </a:pPr>
            <a:r>
              <a:rPr lang="en-US" sz="16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Quinto livello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642960" y="11064600"/>
            <a:ext cx="1309680" cy="6487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sz="1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t>03/06/16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2221560" y="11064600"/>
            <a:ext cx="2653560" cy="64872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5247720" y="11064600"/>
            <a:ext cx="959400" cy="6487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BE11542-C3E6-447C-AFAD-89A59A4B4484}" type="slidenum">
              <a:rPr lang="it-IT" sz="1200" strike="noStrike" spc="-1">
                <a:solidFill>
                  <a:srgbClr val="A6B727"/>
                </a:solidFill>
                <a:uFill>
                  <a:solidFill>
                    <a:srgbClr val="FFFFFF"/>
                  </a:solidFill>
                </a:uFill>
                <a:latin typeface="Corbel"/>
              </a:rPr>
              <a:pPr algn="r">
                <a:lnSpc>
                  <a:spcPct val="100000"/>
                </a:lnSpc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bene\Downloads\pagina%20uno.m4a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bene\Downloads\pagina%20due.m4a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magine 4"/>
          <p:cNvPicPr/>
          <p:nvPr/>
        </p:nvPicPr>
        <p:blipFill>
          <a:blip r:embed="rId3" cstate="print"/>
          <a:stretch/>
        </p:blipFill>
        <p:spPr>
          <a:xfrm>
            <a:off x="257400" y="7416720"/>
            <a:ext cx="6335640" cy="4584240"/>
          </a:xfrm>
          <a:prstGeom prst="rect">
            <a:avLst/>
          </a:prstGeom>
          <a:ln>
            <a:noFill/>
          </a:ln>
        </p:spPr>
      </p:pic>
      <p:sp>
        <p:nvSpPr>
          <p:cNvPr id="41" name="TextShape 1"/>
          <p:cNvSpPr txBox="1"/>
          <p:nvPr/>
        </p:nvSpPr>
        <p:spPr>
          <a:xfrm>
            <a:off x="156960" y="461520"/>
            <a:ext cx="6436080" cy="11059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600" b="1" strike="noStrike" spc="-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L’alimentazione del futuro : coltivare con i robot</a:t>
            </a:r>
            <a:endParaRPr/>
          </a:p>
        </p:txBody>
      </p:sp>
      <p:sp>
        <p:nvSpPr>
          <p:cNvPr id="42" name="TextShape 2"/>
          <p:cNvSpPr txBox="1"/>
          <p:nvPr/>
        </p:nvSpPr>
        <p:spPr>
          <a:xfrm>
            <a:off x="167760" y="1598760"/>
            <a:ext cx="6514920" cy="6249600"/>
          </a:xfrm>
          <a:prstGeom prst="rect">
            <a:avLst/>
          </a:prstGeom>
          <a:noFill/>
          <a:ln>
            <a:noFill/>
          </a:ln>
        </p:spPr>
        <p:txBody>
          <a:bodyPr tIns="0" bIns="864000"/>
          <a:lstStyle/>
          <a:p>
            <a:pPr marL="45720" algn="r">
              <a:lnSpc>
                <a:spcPct val="100000"/>
              </a:lnSpc>
            </a:pP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più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importante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quella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Kyoto,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diversa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tutte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le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altre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fabbriche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genere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per via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della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tipologia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robot. </a:t>
            </a:r>
            <a:endParaRPr dirty="0"/>
          </a:p>
          <a:p>
            <a:pPr marL="45720">
              <a:lnSpc>
                <a:spcPct val="100000"/>
              </a:lnSpc>
            </a:pPr>
            <a:endParaRPr dirty="0"/>
          </a:p>
          <a:p>
            <a:pPr marL="45720">
              <a:lnSpc>
                <a:spcPct val="100000"/>
              </a:lnSpc>
            </a:pPr>
            <a:endParaRPr dirty="0"/>
          </a:p>
          <a:p>
            <a:pPr marL="45720">
              <a:lnSpc>
                <a:spcPct val="100000"/>
              </a:lnSpc>
            </a:pPr>
            <a:endParaRPr dirty="0"/>
          </a:p>
          <a:p>
            <a:pPr marL="45720">
              <a:lnSpc>
                <a:spcPct val="100000"/>
              </a:lnSpc>
            </a:pPr>
            <a:endParaRPr dirty="0"/>
          </a:p>
          <a:p>
            <a:pPr marL="45720">
              <a:lnSpc>
                <a:spcPct val="100000"/>
              </a:lnSpc>
            </a:pP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Come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sono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fatte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fabbriche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?</a:t>
            </a:r>
            <a:endParaRPr dirty="0"/>
          </a:p>
          <a:p>
            <a:pPr marL="45720">
              <a:lnSpc>
                <a:spcPct val="100000"/>
              </a:lnSpc>
            </a:pP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Sono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grandi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3500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metri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quadrati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e con le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luci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led. Ma la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novità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rispetto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alle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fabbriche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tipo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è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l'assenza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completa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contadini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tranne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durante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la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semina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Con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tipo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robot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può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tagliare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più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del 50%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costo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del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lavoro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del 30%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consumo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energetico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oltre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risparmiare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un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sacco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acqua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Oltre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sarà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un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notevole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calo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prezzi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un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conseguente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vantaggio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per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consumatori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lungo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andare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anche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per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produttori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</a:t>
            </a:r>
            <a:endParaRPr dirty="0"/>
          </a:p>
          <a:p>
            <a:pPr marL="45720">
              <a:lnSpc>
                <a:spcPct val="100000"/>
              </a:lnSpc>
            </a:pP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Che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differenza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c’è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fra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la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lattuga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classica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quella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coltivata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dai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robot?</a:t>
            </a:r>
            <a:endParaRPr dirty="0"/>
          </a:p>
          <a:p>
            <a:pPr marL="45720">
              <a:lnSpc>
                <a:spcPct val="100000"/>
              </a:lnSpc>
            </a:pP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lattuga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coltivata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dai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robot è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più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ricca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beta carotene 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vitamine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rispetto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quella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classica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grazie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all’ambiente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ricreato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dentro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. </a:t>
            </a:r>
            <a:endParaRPr dirty="0"/>
          </a:p>
          <a:p>
            <a:pPr marL="45720">
              <a:lnSpc>
                <a:spcPct val="100000"/>
              </a:lnSpc>
            </a:pP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L’unico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caso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in cui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interviene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personale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umano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quando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piantina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non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cresce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come </a:t>
            </a:r>
            <a:r>
              <a:rPr lang="en-US" strike="noStrike" spc="-1" dirty="0" err="1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deve</a:t>
            </a:r>
            <a:r>
              <a:rPr lang="en-US" strike="noStrike" spc="-1" dirty="0">
                <a:solidFill>
                  <a:srgbClr val="BF7700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</a:t>
            </a:r>
            <a:endParaRPr dirty="0"/>
          </a:p>
          <a:p>
            <a:pPr marL="45720">
              <a:lnSpc>
                <a:spcPct val="100000"/>
              </a:lnSpc>
            </a:pPr>
            <a:endParaRPr dirty="0"/>
          </a:p>
        </p:txBody>
      </p:sp>
      <p:pic>
        <p:nvPicPr>
          <p:cNvPr id="43" name="Picture 2"/>
          <p:cNvPicPr/>
          <p:nvPr/>
        </p:nvPicPr>
        <p:blipFill>
          <a:blip r:embed="rId4" cstate="print"/>
          <a:stretch/>
        </p:blipFill>
        <p:spPr>
          <a:xfrm>
            <a:off x="386280" y="2208240"/>
            <a:ext cx="6078240" cy="1004400"/>
          </a:xfrm>
          <a:prstGeom prst="rect">
            <a:avLst/>
          </a:prstGeom>
          <a:ln>
            <a:noFill/>
          </a:ln>
        </p:spPr>
      </p:pic>
      <p:pic>
        <p:nvPicPr>
          <p:cNvPr id="6" name="pagina uno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553200" y="1188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Segnaposto contenuto 3"/>
          <p:cNvPicPr/>
          <p:nvPr/>
        </p:nvPicPr>
        <p:blipFill>
          <a:blip r:embed="rId3" cstate="print"/>
          <a:stretch/>
        </p:blipFill>
        <p:spPr>
          <a:xfrm>
            <a:off x="121320" y="8166240"/>
            <a:ext cx="6593400" cy="3641760"/>
          </a:xfrm>
          <a:prstGeom prst="rect">
            <a:avLst/>
          </a:prstGeom>
          <a:ln>
            <a:noFill/>
          </a:ln>
        </p:spPr>
      </p:pic>
      <p:sp>
        <p:nvSpPr>
          <p:cNvPr id="45" name="TextShape 1"/>
          <p:cNvSpPr txBox="1"/>
          <p:nvPr/>
        </p:nvSpPr>
        <p:spPr>
          <a:xfrm>
            <a:off x="54360" y="-380880"/>
            <a:ext cx="6615000" cy="9473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0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
 </a:t>
            </a:r>
            <a:r>
              <a:rPr lang="en-US" sz="3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 FABBRICA DELLA LATTUGA</a:t>
            </a:r>
            <a:r>
              <a:rPr lang="en-US" sz="20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
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 Miyagi, in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Giappone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c’è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coltivazione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lattuga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che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produce10 volte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più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rispetto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ad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coltivazione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tradizionale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utilizzando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meno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acqua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meno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cibo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rispetto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ad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normale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coltivazione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Questa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coltivazione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indoor,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cioè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coltivazione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ciclo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continuo per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tutto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l’anno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Questa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completamente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ecosostenibile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in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tutti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campi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partire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dalla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struttura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stessa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Infatti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la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uno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stabilimento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della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Sony in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disuso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Le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sostanze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nutritive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sono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misurate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controllate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nell’acqua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racchiusa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in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alcune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griglie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15 m.         
Grazie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all’elevato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numero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lampadine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a led la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crescita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delle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piante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più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veloce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L’acqua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continuamente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riciclata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, grazie ad un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sistema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che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riproduce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ciclo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dell’acqua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
 Il 50 % del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lavoro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tecnologico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mentre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resto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fatto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contadini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che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devono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lavorare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con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tute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maschere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speciali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per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mantenere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l’ambiente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sterile.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L’unico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inconveniente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questa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serra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è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l’ambiente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che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risulta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essere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asettico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ma per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resto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la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fabbrica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ha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buone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probabilità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di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riuscita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,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secondo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suoi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ideatori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 , e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probabilmente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saranno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aperte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nuove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centrali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in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tutto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il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 </a:t>
            </a:r>
            <a:r>
              <a:rPr lang="en-US" sz="2200" strike="noStrike" spc="-1" dirty="0" err="1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mondo</a:t>
            </a:r>
            <a:r>
              <a:rPr lang="en-US" sz="22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.
</a:t>
            </a:r>
            <a:r>
              <a:rPr lang="en-US" sz="2000" strike="noStrike" spc="-1" dirty="0">
                <a:solidFill>
                  <a:srgbClr val="535B13"/>
                </a:solidFill>
                <a:uFill>
                  <a:solidFill>
                    <a:srgbClr val="FFFFFF"/>
                  </a:solidFill>
                </a:uFill>
                <a:latin typeface="Baskerville Old Face"/>
              </a:rPr>
              <a:t>
</a:t>
            </a:r>
            <a:endParaRPr dirty="0"/>
          </a:p>
        </p:txBody>
      </p:sp>
      <p:pic>
        <p:nvPicPr>
          <p:cNvPr id="4" name="pagina due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553200" y="1188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222</TotalTime>
  <Words>188</Words>
  <Application>Microsoft Office PowerPoint</Application>
  <PresentationFormat>Personalizzato</PresentationFormat>
  <Paragraphs>12</Paragraphs>
  <Slides>2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Office Theme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L’alimentazione del futuro</dc:title>
  <dc:creator>Elisabetta Bracaglia Morante</dc:creator>
  <cp:lastModifiedBy>Bene</cp:lastModifiedBy>
  <cp:revision>24</cp:revision>
  <dcterms:created xsi:type="dcterms:W3CDTF">2016-05-21T14:01:02Z</dcterms:created>
  <dcterms:modified xsi:type="dcterms:W3CDTF">2016-06-06T21:14:52Z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Personalizzato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